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7" r:id="rId1"/>
  </p:sldMasterIdLst>
  <p:sldIdLst>
    <p:sldId id="256" r:id="rId2"/>
    <p:sldId id="257" r:id="rId3"/>
    <p:sldId id="258" r:id="rId4"/>
    <p:sldId id="271" r:id="rId5"/>
    <p:sldId id="272" r:id="rId6"/>
    <p:sldId id="260" r:id="rId7"/>
    <p:sldId id="263" r:id="rId8"/>
    <p:sldId id="262" r:id="rId9"/>
    <p:sldId id="264" r:id="rId10"/>
    <p:sldId id="265" r:id="rId11"/>
    <p:sldId id="273" r:id="rId12"/>
    <p:sldId id="274" r:id="rId13"/>
    <p:sldId id="266" r:id="rId14"/>
    <p:sldId id="268" r:id="rId15"/>
    <p:sldId id="267" r:id="rId16"/>
    <p:sldId id="275" r:id="rId17"/>
    <p:sldId id="270" r:id="rId18"/>
    <p:sldId id="259" r:id="rId19"/>
    <p:sldId id="269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737" autoAdjust="0"/>
  </p:normalViewPr>
  <p:slideViewPr>
    <p:cSldViewPr snapToGrid="0">
      <p:cViewPr varScale="1">
        <p:scale>
          <a:sx n="70" d="100"/>
          <a:sy n="70" d="100"/>
        </p:scale>
        <p:origin x="-70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8723E-A15C-4502-877B-3D08551C61E6}" type="datetimeFigureOut">
              <a:rPr lang="ru-RU" smtClean="0"/>
              <a:pPr/>
              <a:t>09.07.2019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5AFE8-C664-4EC3-90AC-2AB35763EE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03498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8723E-A15C-4502-877B-3D08551C61E6}" type="datetimeFigureOut">
              <a:rPr lang="ru-RU" smtClean="0"/>
              <a:pPr/>
              <a:t>09.07.2019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5AFE8-C664-4EC3-90AC-2AB35763EE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02082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8723E-A15C-4502-877B-3D08551C61E6}" type="datetimeFigureOut">
              <a:rPr lang="ru-RU" smtClean="0"/>
              <a:pPr/>
              <a:t>09.07.2019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5AFE8-C664-4EC3-90AC-2AB35763EE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82477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8723E-A15C-4502-877B-3D08551C61E6}" type="datetimeFigureOut">
              <a:rPr lang="ru-RU" smtClean="0"/>
              <a:pPr/>
              <a:t>09.07.2019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5AFE8-C664-4EC3-90AC-2AB35763EE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57024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8723E-A15C-4502-877B-3D08551C61E6}" type="datetimeFigureOut">
              <a:rPr lang="ru-RU" smtClean="0"/>
              <a:pPr/>
              <a:t>09.07.2019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5AFE8-C664-4EC3-90AC-2AB35763EE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37133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8723E-A15C-4502-877B-3D08551C61E6}" type="datetimeFigureOut">
              <a:rPr lang="ru-RU" smtClean="0"/>
              <a:pPr/>
              <a:t>09.07.2019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5AFE8-C664-4EC3-90AC-2AB35763EE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6822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8723E-A15C-4502-877B-3D08551C61E6}" type="datetimeFigureOut">
              <a:rPr lang="ru-RU" smtClean="0"/>
              <a:pPr/>
              <a:t>09.07.2019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5AFE8-C664-4EC3-90AC-2AB35763EE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51585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8723E-A15C-4502-877B-3D08551C61E6}" type="datetimeFigureOut">
              <a:rPr lang="ru-RU" smtClean="0"/>
              <a:pPr/>
              <a:t>09.07.2019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5AFE8-C664-4EC3-90AC-2AB35763EE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51278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8723E-A15C-4502-877B-3D08551C61E6}" type="datetimeFigureOut">
              <a:rPr lang="ru-RU" smtClean="0"/>
              <a:pPr/>
              <a:t>09.07.2019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5AFE8-C664-4EC3-90AC-2AB35763EE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60407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8723E-A15C-4502-877B-3D08551C61E6}" type="datetimeFigureOut">
              <a:rPr lang="ru-RU" smtClean="0"/>
              <a:pPr/>
              <a:t>09.07.2019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5AFE8-C664-4EC3-90AC-2AB35763EE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55304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8723E-A15C-4502-877B-3D08551C61E6}" type="datetimeFigureOut">
              <a:rPr lang="ru-RU" smtClean="0"/>
              <a:pPr/>
              <a:t>09.07.2019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5AFE8-C664-4EC3-90AC-2AB35763EE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37814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8723E-A15C-4502-877B-3D08551C61E6}" type="datetimeFigureOut">
              <a:rPr lang="ru-RU" smtClean="0"/>
              <a:pPr/>
              <a:t>09.07.2019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5AFE8-C664-4EC3-90AC-2AB35763EE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37329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355880"/>
            <a:ext cx="9144000" cy="1056061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методы и приемы </a:t>
            </a:r>
            <a:br>
              <a:rPr lang="ru-RU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детей дошкольного возраста </a:t>
            </a:r>
            <a:br>
              <a:rPr lang="ru-RU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пению</a:t>
            </a:r>
            <a:endParaRPr lang="ru-RU" sz="28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34522" y="1504464"/>
            <a:ext cx="7859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Опыт работы музыкального руководителя МБДОУ ДС №29 города Кузнецка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Николиной Ольги Александровны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Картинки по запросу музыкальный руководитель в детском сад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8203" y="2197290"/>
            <a:ext cx="6793344" cy="4660710"/>
          </a:xfrm>
          <a:prstGeom prst="rect">
            <a:avLst/>
          </a:prstGeom>
          <a:noFill/>
        </p:spPr>
      </p:pic>
      <p:pic>
        <p:nvPicPr>
          <p:cNvPr id="18436" name="Picture 4" descr="Картинки по запросу музыкальный руководитель в детском саду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076450" cy="1714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6206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27068" y="217616"/>
            <a:ext cx="6928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чистоты вокальной интонации необходимо:</a:t>
            </a:r>
            <a:endParaRPr lang="ru-RU" sz="24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I:\фото\Фото социум\ЗОЖ 2016\P1090081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 l="22778" r="12083"/>
          <a:stretch>
            <a:fillRect/>
          </a:stretch>
        </p:blipFill>
        <p:spPr bwMode="auto">
          <a:xfrm>
            <a:off x="8693625" y="2526553"/>
            <a:ext cx="3498376" cy="4331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165100" y="1255553"/>
            <a:ext cx="7823200" cy="440120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♦ </a:t>
            </a:r>
            <a:r>
              <a:rPr kumimoji="0" lang="ru-RU" sz="20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выбирать песни, удобные по диапазону; с короткими фразами,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20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между которыми можно брать дыхание;</a:t>
            </a:r>
            <a:endParaRPr kumimoji="0" lang="ru-RU" sz="20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♦ давать детям слушать песни в хорошем исполнении взрослых и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20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детей;</a:t>
            </a:r>
            <a:endParaRPr kumimoji="0" lang="ru-RU" sz="20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♦ систематически повторять с детьми разученные песни и при этом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20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петь их без инструментального сопровождения;</a:t>
            </a:r>
            <a:endParaRPr kumimoji="0" lang="ru-RU" sz="20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♦ петь детям не только всем вместе, но и небольшими подгруппами и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20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одному;</a:t>
            </a:r>
            <a:endParaRPr kumimoji="0" lang="ru-RU" sz="20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♦ вырабатывать у детей умение слушать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себя</a:t>
            </a:r>
            <a:r>
              <a:rPr kumimoji="0" lang="ru-RU" sz="20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осознавать качество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20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своего исполнения;</a:t>
            </a:r>
            <a:endParaRPr kumimoji="0" lang="ru-RU" sz="20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♦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уделять особое внимание </a:t>
            </a:r>
            <a:r>
              <a:rPr kumimoji="0" lang="ru-RU" sz="20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фальшиво поющим детям; </a:t>
            </a:r>
            <a:endParaRPr kumimoji="0" lang="ru-RU" sz="20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♦ транспонировать мелодию в ту тональность, в которой детям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20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удобно петь, и постепенно, по полутонам, довести ее до нужного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20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уровня.</a:t>
            </a:r>
            <a:endParaRPr kumimoji="0" lang="ru-RU" sz="20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" descr="I:\Методичка\ДИД. материал\ПОСОБИЯ\титульники пособия\P1090076.JPG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 l="3186"/>
          <a:stretch>
            <a:fillRect/>
          </a:stretch>
        </p:blipFill>
        <p:spPr bwMode="auto">
          <a:xfrm rot="5400000">
            <a:off x="7431068" y="1126012"/>
            <a:ext cx="2613212" cy="1829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6059330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23102" y="327356"/>
            <a:ext cx="4674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Карты – схемы (</a:t>
            </a:r>
            <a:r>
              <a:rPr lang="ru-RU" sz="24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мнемотаблицы</a:t>
            </a:r>
            <a:r>
              <a:rPr lang="ru-RU" sz="2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4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5" descr="Безымянный.pn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rcRect l="7481" t="5907" b="23228"/>
          <a:stretch>
            <a:fillRect/>
          </a:stretch>
        </p:blipFill>
        <p:spPr bwMode="auto">
          <a:xfrm>
            <a:off x="395784" y="846161"/>
            <a:ext cx="5069063" cy="3603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 descr="ÐÐ°ÑÑÐ¸Ð½ÐºÐ¸ Ð¿Ð¾ Ð·Ð°Ð¿ÑÐ¾ÑÑ ÐºÐ°ÑÑÑ - ÑÑÐµÐ¼Ñ ÑÐ°Ð·ÑÑÐ¸Ð²Ð°Ð½Ð¸Ñ Ð¿ÐµÑÐ½Ð¸ Ð² ÐÐÐ£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3823" y="1622307"/>
            <a:ext cx="6644279" cy="49832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63259" y="323476"/>
            <a:ext cx="5619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«Музыкальный букварь» Н.Ветлугина</a:t>
            </a:r>
            <a:endParaRPr lang="ru-RU" sz="24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4175" y="1425387"/>
            <a:ext cx="3744380" cy="4948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4222377" y="981635"/>
            <a:ext cx="2799042" cy="3663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9" descr="P1020336.JPG"/>
          <p:cNvPicPr>
            <a:picLocks noChangeAspect="1"/>
          </p:cNvPicPr>
          <p:nvPr/>
        </p:nvPicPr>
        <p:blipFill>
          <a:blip r:embed="rId4" cstate="print">
            <a:lum bright="40000" contrast="40000"/>
          </a:blip>
          <a:srcRect l="12988" t="18500" r="16925" b="8002"/>
          <a:stretch>
            <a:fillRect/>
          </a:stretch>
        </p:blipFill>
        <p:spPr bwMode="auto">
          <a:xfrm>
            <a:off x="7055893" y="2743201"/>
            <a:ext cx="4949177" cy="3913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:\фото\праздники\День отца\P1090181.JPG"/>
          <p:cNvPicPr>
            <a:picLocks noChangeAspect="1" noChangeArrowheads="1"/>
          </p:cNvPicPr>
          <p:nvPr/>
        </p:nvPicPr>
        <p:blipFill>
          <a:blip r:embed="rId2" cstate="print"/>
          <a:srcRect r="4902"/>
          <a:stretch>
            <a:fillRect/>
          </a:stretch>
        </p:blipFill>
        <p:spPr bwMode="auto">
          <a:xfrm>
            <a:off x="8107345" y="616344"/>
            <a:ext cx="3685726" cy="2906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987042" y="366342"/>
            <a:ext cx="1572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Ансамбль</a:t>
            </a:r>
            <a:endParaRPr lang="ru-RU" sz="24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I:\фото\праздники\Весна. День птиц\Весна 2017г\P1100498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4069228" y="1250575"/>
            <a:ext cx="3774190" cy="2823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1" name="Picture 1" descr="I:\Методичка\Сайт ДОУ\Осень\P1110138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 t="17451" b="3922"/>
          <a:stretch>
            <a:fillRect/>
          </a:stretch>
        </p:blipFill>
        <p:spPr bwMode="auto">
          <a:xfrm>
            <a:off x="177422" y="2123292"/>
            <a:ext cx="3628096" cy="4734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6" descr="H:\DCIM\110_PANA\P11008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07518" y="3711387"/>
            <a:ext cx="3805706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J:\DCIM\104_PANA\P1040715.JPG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 l="6950" t="10802" r="6950" b="13600"/>
          <a:stretch>
            <a:fillRect/>
          </a:stretch>
        </p:blipFill>
        <p:spPr bwMode="auto">
          <a:xfrm>
            <a:off x="4020671" y="4182035"/>
            <a:ext cx="3700743" cy="2675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Картинки по запросу учитель музыки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2084294" cy="20842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3019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27598" y="0"/>
            <a:ext cx="51752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Инсценировка песен.</a:t>
            </a:r>
          </a:p>
          <a:p>
            <a:pPr algn="ctr"/>
            <a:r>
              <a:rPr lang="ru-RU" sz="24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Инструментовка исполнения песен.</a:t>
            </a:r>
            <a:endParaRPr lang="ru-RU" sz="24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9" name="Picture 1" descr="I:\фото\Фото социум\ЗОЖ 2016\P109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900" y="152400"/>
            <a:ext cx="2768600" cy="3691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I:\фото\Фото социум\ЗОЖ 2016\P1090012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0" y="3886200"/>
            <a:ext cx="3674533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I:\фото\Фото социум\Ветераны 2014г. ноябрь\P1050331.JPG"/>
          <p:cNvPicPr>
            <a:picLocks noChangeAspect="1" noChangeArrowheads="1"/>
          </p:cNvPicPr>
          <p:nvPr/>
        </p:nvPicPr>
        <p:blipFill>
          <a:blip r:embed="rId4" cstate="print"/>
          <a:srcRect l="13889" r="15694" b="17593"/>
          <a:stretch>
            <a:fillRect/>
          </a:stretch>
        </p:blipFill>
        <p:spPr bwMode="auto">
          <a:xfrm>
            <a:off x="2915920" y="1379851"/>
            <a:ext cx="2844800" cy="2321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I:\фото\видео игры зал\23 февраля\105_PANA\P1050826.JPG"/>
          <p:cNvPicPr>
            <a:picLocks noChangeAspect="1" noChangeArrowheads="1"/>
          </p:cNvPicPr>
          <p:nvPr/>
        </p:nvPicPr>
        <p:blipFill>
          <a:blip r:embed="rId5" cstate="print"/>
          <a:srcRect t="16897"/>
          <a:stretch>
            <a:fillRect/>
          </a:stretch>
        </p:blipFill>
        <p:spPr bwMode="auto">
          <a:xfrm>
            <a:off x="3684494" y="3873500"/>
            <a:ext cx="3939988" cy="2984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I:\фото\видео игры зал\конкурс чтецов\DSCN37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21600" y="3876675"/>
            <a:ext cx="3975100" cy="2981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H:\Муз\IMG_0011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7" cstate="print">
            <a:lum contrast="20000"/>
          </a:blip>
          <a:srcRect l="12500" t="15120" r="16192" b="11744"/>
          <a:stretch>
            <a:fillRect/>
          </a:stretch>
        </p:blipFill>
        <p:spPr>
          <a:xfrm>
            <a:off x="5734593" y="1382124"/>
            <a:ext cx="3108052" cy="2390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 descr="J:\DCIM\101MSDCF\DSC06076.JPG"/>
          <p:cNvPicPr>
            <a:picLocks noChangeAspect="1" noChangeArrowheads="1"/>
          </p:cNvPicPr>
          <p:nvPr/>
        </p:nvPicPr>
        <p:blipFill>
          <a:blip r:embed="rId8" cstate="print">
            <a:lum bright="-10000" contrast="30000"/>
          </a:blip>
          <a:srcRect t="8098" b="24800"/>
          <a:stretch>
            <a:fillRect/>
          </a:stretch>
        </p:blipFill>
        <p:spPr bwMode="auto">
          <a:xfrm>
            <a:off x="8794376" y="1438835"/>
            <a:ext cx="3213847" cy="2353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87622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91111" y="318873"/>
            <a:ext cx="3114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Песенное творчество</a:t>
            </a:r>
            <a:endParaRPr lang="ru-RU" sz="24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3" name="Picture 1" descr="I:\фото\Фото социум\ЗОЖ 2016\P10900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7599" y="998071"/>
            <a:ext cx="4096871" cy="3072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7" descr="DSCN277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54853" y="922338"/>
            <a:ext cx="4276822" cy="3192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9" descr="C:\Users\админ\Desktop\Новая папка\P1010876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t="10619"/>
          <a:stretch>
            <a:fillRect/>
          </a:stretch>
        </p:blipFill>
        <p:spPr>
          <a:xfrm>
            <a:off x="4188386" y="3621366"/>
            <a:ext cx="3826062" cy="30587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6344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61012" y="645459"/>
            <a:ext cx="3796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Этапы работы над песней</a:t>
            </a:r>
            <a:endParaRPr lang="ru-RU" sz="24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10435" y="1653988"/>
            <a:ext cx="82818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Ознакомление с новым музыкальным произведением;</a:t>
            </a:r>
          </a:p>
          <a:p>
            <a:pPr marL="457200" indent="-457200"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Разучивание песни;</a:t>
            </a:r>
          </a:p>
          <a:p>
            <a:pPr marL="457200" indent="-457200"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Исполнение песни.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" descr="I:\фото\видео игры зал\Новая папка (3)\P10406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5811" y="3316406"/>
            <a:ext cx="3186888" cy="2390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18" descr="P1020339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lum bright="10000" contrast="10000"/>
          </a:blip>
          <a:srcRect t="20599"/>
          <a:stretch>
            <a:fillRect/>
          </a:stretch>
        </p:blipFill>
        <p:spPr>
          <a:xfrm>
            <a:off x="7055892" y="4605703"/>
            <a:ext cx="3078579" cy="2252297"/>
          </a:xfrm>
          <a:prstGeom prst="rect">
            <a:avLst/>
          </a:prstGeom>
          <a:effectLst>
            <a:softEdge rad="112500"/>
          </a:effectLst>
        </p:spPr>
      </p:pic>
      <p:pic>
        <p:nvPicPr>
          <p:cNvPr id="8" name="Picture 2" descr="J:\DCIM\104_PANA\P1040715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l="6950" t="10802" r="6950" b="13600"/>
          <a:stretch>
            <a:fillRect/>
          </a:stretch>
        </p:blipFill>
        <p:spPr bwMode="auto">
          <a:xfrm>
            <a:off x="8475260" y="2142698"/>
            <a:ext cx="3371188" cy="2442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Содержимое 15" descr="P1020331.JPG"/>
          <p:cNvPicPr>
            <a:picLocks noGrp="1" noChangeAspect="1"/>
          </p:cNvPicPr>
          <p:nvPr>
            <p:ph sz="quarter" idx="1"/>
          </p:nvPr>
        </p:nvPicPr>
        <p:blipFill>
          <a:blip r:embed="rId5" cstate="print">
            <a:lum bright="30000" contrast="30000"/>
          </a:blip>
          <a:srcRect l="2751" t="25850" r="5901"/>
          <a:stretch>
            <a:fillRect/>
          </a:stretch>
        </p:blipFill>
        <p:spPr>
          <a:xfrm>
            <a:off x="428246" y="3039564"/>
            <a:ext cx="3279725" cy="2296711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I:\фото\праздники\День семьи\P1090423.JPG"/>
          <p:cNvPicPr>
            <a:picLocks noChangeAspect="1" noChangeArrowheads="1"/>
          </p:cNvPicPr>
          <p:nvPr/>
        </p:nvPicPr>
        <p:blipFill>
          <a:blip r:embed="rId2" cstate="print"/>
          <a:srcRect l="11528" b="11481"/>
          <a:stretch>
            <a:fillRect/>
          </a:stretch>
        </p:blipFill>
        <p:spPr bwMode="auto">
          <a:xfrm>
            <a:off x="6154072" y="2096446"/>
            <a:ext cx="5372384" cy="4031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273300" y="228600"/>
            <a:ext cx="8062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Взаимодействие с педагогами и семьями воспитанников</a:t>
            </a:r>
            <a:endParaRPr lang="ru-RU" sz="24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2" descr="P101062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lum bright="6000" contrast="6000"/>
          </a:blip>
          <a:srcRect l="15807" t="18002" r="9854" b="15469"/>
          <a:stretch>
            <a:fillRect/>
          </a:stretch>
        </p:blipFill>
        <p:spPr>
          <a:xfrm>
            <a:off x="377642" y="848317"/>
            <a:ext cx="3525697" cy="2686453"/>
          </a:xfrm>
          <a:prstGeom prst="rect">
            <a:avLst/>
          </a:prstGeom>
          <a:effectLst>
            <a:softEdge rad="112500"/>
          </a:effectLst>
        </p:spPr>
      </p:pic>
      <p:pic>
        <p:nvPicPr>
          <p:cNvPr id="7" name="Picture 9" descr="DSC02475"/>
          <p:cNvPicPr>
            <a:picLocks noChangeAspect="1" noChangeArrowheads="1"/>
          </p:cNvPicPr>
          <p:nvPr/>
        </p:nvPicPr>
        <p:blipFill>
          <a:blip r:embed="rId4" cstate="print">
            <a:lum bright="6000" contrast="6000"/>
          </a:blip>
          <a:srcRect l="7661"/>
          <a:stretch>
            <a:fillRect/>
          </a:stretch>
        </p:blipFill>
        <p:spPr bwMode="auto">
          <a:xfrm>
            <a:off x="1625264" y="3577573"/>
            <a:ext cx="3816424" cy="2820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35601" y="495008"/>
            <a:ext cx="3816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репертуару:</a:t>
            </a:r>
            <a:endParaRPr lang="ru-RU" sz="24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187355" y="1192831"/>
            <a:ext cx="10181230" cy="267765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400" u="none" strike="noStrike" cap="none" normalizeH="0" baseline="0" dirty="0" smtClean="0">
                <a:ln>
                  <a:noFill/>
                </a:ln>
                <a:solidFill>
                  <a:srgbClr val="48484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1) </a:t>
            </a:r>
            <a:r>
              <a:rPr lang="ru-RU" sz="2400" dirty="0" smtClean="0">
                <a:solidFill>
                  <a:srgbClr val="48484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Репертуар должен н</a:t>
            </a:r>
            <a:r>
              <a:rPr kumimoji="0" lang="ru-RU" sz="2400" u="none" strike="noStrike" cap="none" normalizeH="0" baseline="0" dirty="0" smtClean="0">
                <a:ln>
                  <a:noFill/>
                </a:ln>
                <a:solidFill>
                  <a:srgbClr val="48484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осить воспитательный характер; </a:t>
            </a:r>
            <a:endParaRPr kumimoji="0" lang="ru-RU" sz="240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u="none" strike="noStrike" cap="none" normalizeH="0" baseline="0" dirty="0" smtClean="0">
                <a:ln>
                  <a:noFill/>
                </a:ln>
                <a:solidFill>
                  <a:srgbClr val="48484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2) Быть высокохудожественным; </a:t>
            </a:r>
            <a:endParaRPr kumimoji="0" lang="ru-RU" sz="240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u="none" strike="noStrike" cap="none" normalizeH="0" baseline="0" dirty="0" smtClean="0">
                <a:ln>
                  <a:noFill/>
                </a:ln>
                <a:solidFill>
                  <a:srgbClr val="48484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3) Соответствовать возрасту и пониманию детей; </a:t>
            </a:r>
            <a:endParaRPr kumimoji="0" lang="ru-RU" sz="240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u="none" strike="noStrike" cap="none" normalizeH="0" baseline="0" dirty="0" smtClean="0">
                <a:ln>
                  <a:noFill/>
                </a:ln>
                <a:solidFill>
                  <a:srgbClr val="48484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4) Соответствовать возможностям данного исполнительского коллектива; </a:t>
            </a:r>
            <a:endParaRPr kumimoji="0" lang="ru-RU" sz="240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u="none" strike="noStrike" cap="none" normalizeH="0" baseline="0" dirty="0" smtClean="0">
                <a:ln>
                  <a:noFill/>
                </a:ln>
                <a:solidFill>
                  <a:srgbClr val="48484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5) Быть разнообразным по характеру, содержанию; </a:t>
            </a:r>
            <a:endParaRPr kumimoji="0" lang="ru-RU" sz="240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u="none" strike="noStrike" cap="none" normalizeH="0" baseline="0" dirty="0" smtClean="0">
                <a:ln>
                  <a:noFill/>
                </a:ln>
                <a:solidFill>
                  <a:srgbClr val="48484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6) Подобранным трудностям т.е. каждое произведение должно двигать хор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solidFill>
                  <a:srgbClr val="48484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48484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kumimoji="0" lang="ru-RU" sz="2400" u="none" strike="noStrike" cap="none" normalizeH="0" baseline="0" dirty="0" smtClean="0">
                <a:ln>
                  <a:noFill/>
                </a:ln>
                <a:solidFill>
                  <a:srgbClr val="48484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вперёд в приобретение тех или иных навыков, или закреплять их.</a:t>
            </a:r>
            <a:endParaRPr kumimoji="0" lang="ru-RU" sz="240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ÐÐ°ÑÑÐ¸Ð½ÐºÐ¸ Ð¿Ð¾ Ð·Ð°Ð¿ÑÐ¾ÑÑ Ð´ÐµÑÐ¸ Ð¿Ð¾ÑÑ ÐºÐ°ÑÑÐ¸Ð½ÐºÐ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4023" y="3862316"/>
            <a:ext cx="4678363" cy="29956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2884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85159" y="212468"/>
            <a:ext cx="2743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достижения</a:t>
            </a:r>
            <a:endParaRPr lang="ru-RU" sz="24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I:\фото\фото детей 1\Концерт в доме ветеранов\P11005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03700"/>
            <a:ext cx="3521802" cy="2654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I:\фото\фото детей 1\Концерт в доме ветеранов\P1100598.JPG"/>
          <p:cNvPicPr>
            <a:picLocks noChangeAspect="1" noChangeArrowheads="1"/>
          </p:cNvPicPr>
          <p:nvPr/>
        </p:nvPicPr>
        <p:blipFill>
          <a:blip r:embed="rId3" cstate="print"/>
          <a:srcRect l="4492" r="8203"/>
          <a:stretch>
            <a:fillRect/>
          </a:stretch>
        </p:blipFill>
        <p:spPr bwMode="auto">
          <a:xfrm>
            <a:off x="3717660" y="4130591"/>
            <a:ext cx="3711840" cy="2727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I:\фото\фото детей 1\Фестиваль\2017\P1100567.JPG"/>
          <p:cNvPicPr>
            <a:picLocks noChangeAspect="1" noChangeArrowheads="1"/>
          </p:cNvPicPr>
          <p:nvPr/>
        </p:nvPicPr>
        <p:blipFill>
          <a:blip r:embed="rId4" cstate="print"/>
          <a:srcRect l="7500" r="8056" b="14630"/>
          <a:stretch>
            <a:fillRect/>
          </a:stretch>
        </p:blipFill>
        <p:spPr bwMode="auto">
          <a:xfrm>
            <a:off x="0" y="1206500"/>
            <a:ext cx="3199187" cy="2425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I:\фото\Фото социум\выборы весна 2017\P1100725.JPG"/>
          <p:cNvPicPr>
            <a:picLocks noChangeAspect="1" noChangeArrowheads="1"/>
          </p:cNvPicPr>
          <p:nvPr/>
        </p:nvPicPr>
        <p:blipFill>
          <a:blip r:embed="rId5" cstate="print"/>
          <a:srcRect t="21667" r="20556" b="10926"/>
          <a:stretch>
            <a:fillRect/>
          </a:stretch>
        </p:blipFill>
        <p:spPr bwMode="auto">
          <a:xfrm>
            <a:off x="7717971" y="4140200"/>
            <a:ext cx="4029530" cy="271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I:\фото\Фото социум\Выпускники\Булдакова.JPG"/>
          <p:cNvPicPr>
            <a:picLocks noChangeAspect="1" noChangeArrowheads="1"/>
          </p:cNvPicPr>
          <p:nvPr/>
        </p:nvPicPr>
        <p:blipFill>
          <a:blip r:embed="rId6" cstate="print"/>
          <a:srcRect l="21067"/>
          <a:stretch>
            <a:fillRect/>
          </a:stretch>
        </p:blipFill>
        <p:spPr bwMode="auto">
          <a:xfrm>
            <a:off x="7696199" y="698501"/>
            <a:ext cx="3963811" cy="3344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I:\фото\Фото социум\Выпускники\Ватрушкин.JPG"/>
          <p:cNvPicPr>
            <a:picLocks noChangeAspect="1" noChangeArrowheads="1"/>
          </p:cNvPicPr>
          <p:nvPr/>
        </p:nvPicPr>
        <p:blipFill>
          <a:blip r:embed="rId7" cstate="print">
            <a:lum bright="20000"/>
          </a:blip>
          <a:srcRect l="15957"/>
          <a:stretch>
            <a:fillRect/>
          </a:stretch>
        </p:blipFill>
        <p:spPr bwMode="auto">
          <a:xfrm>
            <a:off x="5575300" y="673100"/>
            <a:ext cx="2095500" cy="3365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 descr="I:\фото\видео игры зал\Конкурс строевой песни\DSC07429.JPG"/>
          <p:cNvPicPr>
            <a:picLocks noChangeAspect="1" noChangeArrowheads="1"/>
          </p:cNvPicPr>
          <p:nvPr/>
        </p:nvPicPr>
        <p:blipFill>
          <a:blip r:embed="rId8" cstate="print"/>
          <a:srcRect t="27222" r="25062"/>
          <a:stretch>
            <a:fillRect/>
          </a:stretch>
        </p:blipFill>
        <p:spPr bwMode="auto">
          <a:xfrm>
            <a:off x="3161960" y="698500"/>
            <a:ext cx="2324439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499839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8325" y="0"/>
            <a:ext cx="9052560" cy="1325563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960120" y="1251456"/>
            <a:ext cx="10990580" cy="30469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Развитие эмоциональной отзывчивости у детей;</a:t>
            </a:r>
            <a:endParaRPr lang="ru-RU" sz="2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Формирование певческих навыков;</a:t>
            </a:r>
            <a:endParaRPr lang="ru-RU" sz="2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457200" lvl="0" indent="-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Усвоение навыков хорового пения;</a:t>
            </a:r>
            <a:endParaRPr lang="en-US" sz="2400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457200" lvl="0" indent="-4572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Развитие исполнительского мастерства;</a:t>
            </a:r>
            <a:endParaRPr lang="en-US" sz="2400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457200" lvl="0" indent="-4572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 Развитие детского песенного творчества.</a:t>
            </a:r>
            <a:endParaRPr lang="en-US" sz="2400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457200" lvl="0" indent="-4572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6. Расширение музыкального кругозора и представления об окружающем мире;</a:t>
            </a:r>
          </a:p>
          <a:p>
            <a:pPr marL="457200" lvl="0" indent="-45720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7. Воспитание у детей любви и интереса к певческой деятельности;</a:t>
            </a:r>
            <a:endParaRPr kumimoji="0" lang="ru-RU" sz="24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24581" y="3520440"/>
            <a:ext cx="3321499" cy="31394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9575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3348" y="278508"/>
            <a:ext cx="6127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и дидактическое оснащение</a:t>
            </a:r>
            <a:endParaRPr lang="ru-RU" sz="24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89" name="Picture 1" descr="I:\фото\фото детей 1\Дид игры\P10500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5900" y="1164922"/>
            <a:ext cx="2730500" cy="1954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1" name="Picture 3" descr="I:\фото\фото детей 1\Дид игры\P10503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8500" y="4428248"/>
            <a:ext cx="3429000" cy="2429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H:\DCIM\110_PANA\P1100536.JPG"/>
          <p:cNvPicPr>
            <a:picLocks noChangeAspect="1" noChangeArrowheads="1"/>
          </p:cNvPicPr>
          <p:nvPr/>
        </p:nvPicPr>
        <p:blipFill>
          <a:blip r:embed="rId4" cstate="print"/>
          <a:srcRect t="12201" r="3538" b="18500"/>
          <a:stretch>
            <a:fillRect/>
          </a:stretch>
        </p:blipFill>
        <p:spPr bwMode="auto">
          <a:xfrm rot="5400000">
            <a:off x="5056031" y="3905888"/>
            <a:ext cx="3699981" cy="2204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11" descr="2.png"/>
          <p:cNvPicPr>
            <a:picLocks noChangeAspect="1"/>
          </p:cNvPicPr>
          <p:nvPr/>
        </p:nvPicPr>
        <p:blipFill>
          <a:blip r:embed="rId5" cstate="print"/>
          <a:srcRect r="38351"/>
          <a:stretch>
            <a:fillRect/>
          </a:stretch>
        </p:blipFill>
        <p:spPr bwMode="auto">
          <a:xfrm>
            <a:off x="188660" y="4050637"/>
            <a:ext cx="1707776" cy="2466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0" descr="Картинки по запросу картинка методическая литература по обучению дошкольников танцевальным движениям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7523" y="1236156"/>
            <a:ext cx="1674812" cy="2387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H:\DCIM\110_PANA\P1100539.JPG"/>
          <p:cNvPicPr>
            <a:picLocks noChangeAspect="1" noChangeArrowheads="1"/>
          </p:cNvPicPr>
          <p:nvPr/>
        </p:nvPicPr>
        <p:blipFill>
          <a:blip r:embed="rId7" cstate="print">
            <a:lum bright="20000" contrast="20000"/>
          </a:blip>
          <a:srcRect l="8936" r="5721"/>
          <a:stretch>
            <a:fillRect/>
          </a:stretch>
        </p:blipFill>
        <p:spPr bwMode="auto">
          <a:xfrm>
            <a:off x="2910748" y="1158928"/>
            <a:ext cx="1778571" cy="2488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3" name="Picture 5" descr="I:\Лепбуки\фото\P1100141.JPG"/>
          <p:cNvPicPr>
            <a:picLocks noChangeAspect="1" noChangeArrowheads="1"/>
          </p:cNvPicPr>
          <p:nvPr/>
        </p:nvPicPr>
        <p:blipFill>
          <a:blip r:embed="rId8" cstate="print"/>
          <a:srcRect l="972" t="13148" r="2639" b="16111"/>
          <a:stretch>
            <a:fillRect/>
          </a:stretch>
        </p:blipFill>
        <p:spPr bwMode="auto">
          <a:xfrm>
            <a:off x="8013700" y="381000"/>
            <a:ext cx="2781300" cy="20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4" name="Picture 6" descr="I:\Лепбуки\фото\P1100157.JPG"/>
          <p:cNvPicPr>
            <a:picLocks noChangeAspect="1" noChangeArrowheads="1"/>
          </p:cNvPicPr>
          <p:nvPr/>
        </p:nvPicPr>
        <p:blipFill>
          <a:blip r:embed="rId9" cstate="print"/>
          <a:srcRect l="1250" t="6296" r="2361" b="30185"/>
          <a:stretch>
            <a:fillRect/>
          </a:stretch>
        </p:blipFill>
        <p:spPr bwMode="auto">
          <a:xfrm>
            <a:off x="9410701" y="2483534"/>
            <a:ext cx="2616199" cy="2020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5" name="Picture 1" descr="I:\Методичка\ДИД. материал\ПОСОБИЯ\титульники пособия\P1090076.JPG"/>
          <p:cNvPicPr>
            <a:picLocks noChangeAspect="1" noChangeArrowheads="1"/>
          </p:cNvPicPr>
          <p:nvPr/>
        </p:nvPicPr>
        <p:blipFill>
          <a:blip r:embed="rId10" cstate="print">
            <a:lum bright="10000" contrast="20000"/>
          </a:blip>
          <a:srcRect l="3186"/>
          <a:stretch>
            <a:fillRect/>
          </a:stretch>
        </p:blipFill>
        <p:spPr bwMode="auto">
          <a:xfrm rot="5400000">
            <a:off x="3499667" y="4412420"/>
            <a:ext cx="2470245" cy="1670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Безымянный.png"/>
          <p:cNvPicPr>
            <a:picLocks noChangeAspect="1"/>
          </p:cNvPicPr>
          <p:nvPr/>
        </p:nvPicPr>
        <p:blipFill>
          <a:blip r:embed="rId11" cstate="print"/>
          <a:srcRect r="81647" b="69608"/>
          <a:stretch>
            <a:fillRect/>
          </a:stretch>
        </p:blipFill>
        <p:spPr>
          <a:xfrm>
            <a:off x="2135762" y="3999486"/>
            <a:ext cx="1589475" cy="25377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4559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03600" y="317500"/>
            <a:ext cx="5032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Певческий диапазон дошкольника</a:t>
            </a:r>
            <a:endParaRPr lang="ru-RU" sz="24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63688" y="1285999"/>
            <a:ext cx="330660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ми - ля (3-4 года) 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ре – си (4-5 лет)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до – ре (5-7 лет)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2692400" y="3365962"/>
            <a:ext cx="6515100" cy="33142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14900" y="292100"/>
            <a:ext cx="1397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Методы:</a:t>
            </a:r>
            <a:endParaRPr lang="ru-RU" sz="24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02100" y="1003300"/>
            <a:ext cx="38238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Наглядно – слуховой;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Наглядно – зрительный;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Словесный;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Практический;</a:t>
            </a:r>
          </a:p>
          <a:p>
            <a:pPr marL="457200" indent="-457200">
              <a:buAutoNum type="arabicPeriod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1460500" y="3869720"/>
            <a:ext cx="10152380" cy="156966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1. Целенаправленности, систематичности, плановости;</a:t>
            </a:r>
            <a:endParaRPr kumimoji="0" lang="ru-RU" sz="24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2. Принципом дифференцированного подхода к работе с детьми и учёта их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</a:t>
            </a:r>
            <a:r>
              <a:rPr kumimoji="0" lang="ru-RU" sz="24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индивидуальных особенностей;</a:t>
            </a:r>
            <a:endParaRPr kumimoji="0" lang="ru-RU" sz="24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3. Принципом доброжелательности и открытости.</a:t>
            </a:r>
            <a:endParaRPr kumimoji="0" lang="ru-RU" sz="24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93771" y="3113742"/>
            <a:ext cx="1827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Принципы:</a:t>
            </a:r>
            <a:endParaRPr lang="ru-RU" sz="24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40588" y="0"/>
            <a:ext cx="3451412" cy="3975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50149" y="375165"/>
            <a:ext cx="2828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Певческие навыки</a:t>
            </a:r>
            <a:endParaRPr lang="ru-RU" sz="24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3213100" y="1126005"/>
            <a:ext cx="65786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правильным звукообразованием;</a:t>
            </a:r>
            <a:endParaRPr kumimoji="0" lang="ru-RU" sz="24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правильным дыханием;</a:t>
            </a:r>
            <a:endParaRPr kumimoji="0" lang="ru-RU" sz="24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хорошей дикцией;</a:t>
            </a:r>
            <a:endParaRPr kumimoji="0" lang="ru-RU" sz="24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чистотой интонацией;</a:t>
            </a:r>
            <a:endParaRPr kumimoji="0" lang="ru-RU" sz="24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ансамблю - стройному, согласованному пению.</a:t>
            </a:r>
            <a:endParaRPr kumimoji="0" lang="ru-RU" sz="24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rcRect b="8761"/>
          <a:stretch>
            <a:fillRect/>
          </a:stretch>
        </p:blipFill>
        <p:spPr>
          <a:xfrm>
            <a:off x="3496860" y="3447387"/>
            <a:ext cx="4586124" cy="29337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70862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09635" y="203543"/>
            <a:ext cx="1432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Дыхание</a:t>
            </a:r>
            <a:endParaRPr lang="ru-RU" sz="24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I:\фото\Фото социум\ЗОЖ 2016\P10900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5736" y="3794077"/>
            <a:ext cx="3881593" cy="2866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69" name="Picture 1" descr="I:\фото\Фото социум\ЗОЖ 2016\P10900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573" y="850151"/>
            <a:ext cx="3852446" cy="2889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14" name="AutoShape 2" descr="ÐÐ°ÑÑÐ¸Ð½ÐºÐ¸ Ð¿Ð¾ Ð·Ð°Ð¿ÑÐ¾ÑÑ ÐºÐ°ÑÑÐ¸Ð½ÐºÐ° ÐºÐ¾ÑÐ°Ð±Ð»Ð¸Ðº Ð½Ð° Ð²Ð¾Ð»Ð½Ð°Ñ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6" name="Picture 4" descr="http://happy-school.ru/_pu/211/298367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4833" y="3622865"/>
            <a:ext cx="2647117" cy="3009947"/>
          </a:xfrm>
          <a:prstGeom prst="rect">
            <a:avLst/>
          </a:prstGeom>
          <a:noFill/>
        </p:spPr>
      </p:pic>
      <p:pic>
        <p:nvPicPr>
          <p:cNvPr id="13318" name="Picture 6" descr="ÐÐ°ÑÑÐ¸Ð½ÐºÐ¸ Ð¿Ð¾ Ð·Ð°Ð¿ÑÐ¾ÑÑ ÑÑÑÐµÐ»ÑÐ½Ð¸ÐºÐ¾Ð²Ð° Ð´ÑÑÐ°ÑÐµÐ»ÑÐ½Ð°Ñ Ð³Ð¸Ð¼Ð½Ð°ÑÑÐ¸ÐºÐ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45728" y="491319"/>
            <a:ext cx="3642957" cy="2797791"/>
          </a:xfrm>
          <a:prstGeom prst="rect">
            <a:avLst/>
          </a:prstGeom>
          <a:noFill/>
        </p:spPr>
      </p:pic>
      <p:pic>
        <p:nvPicPr>
          <p:cNvPr id="13320" name="Picture 8" descr="ÐÐ°ÑÑÐ¸Ð½ÐºÐ¸ Ð¿Ð¾ Ð·Ð°Ð¿ÑÐ¾ÑÑ ÑÐ°ÑÐ¸Ðº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71128" y="3691719"/>
            <a:ext cx="2879678" cy="29137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03832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57820" y="498506"/>
            <a:ext cx="3023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«Звукообразование»</a:t>
            </a:r>
            <a:endParaRPr lang="ru-RU" sz="24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Картинки по запросу музыкальный руководитель в детском сад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0658" y="4857749"/>
            <a:ext cx="9144000" cy="2000251"/>
          </a:xfrm>
          <a:prstGeom prst="rect">
            <a:avLst/>
          </a:prstGeom>
          <a:noFill/>
        </p:spPr>
      </p:pic>
      <p:pic>
        <p:nvPicPr>
          <p:cNvPr id="11268" name="Picture 4" descr="Картинки по запросу музыкальный руководитель в детском саду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618" y="1910515"/>
            <a:ext cx="3423210" cy="2808410"/>
          </a:xfrm>
          <a:prstGeom prst="rect">
            <a:avLst/>
          </a:prstGeom>
          <a:noFill/>
        </p:spPr>
      </p:pic>
      <p:pic>
        <p:nvPicPr>
          <p:cNvPr id="5" name="Picture 8" descr="H:\DCIM\110_PANA\P11008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74758" y="1937983"/>
            <a:ext cx="3766773" cy="2743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E:\раб стол\еда\P1040062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3762983" y="1337480"/>
            <a:ext cx="3878107" cy="2866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070626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96924" y="217616"/>
            <a:ext cx="1274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Дикция</a:t>
            </a:r>
            <a:endParaRPr lang="ru-RU" sz="24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3" descr="I:\фото\Фото социум\ЗОЖ 2016\P1090085.JPG"/>
          <p:cNvPicPr>
            <a:picLocks noChangeAspect="1" noChangeArrowheads="1"/>
          </p:cNvPicPr>
          <p:nvPr/>
        </p:nvPicPr>
        <p:blipFill>
          <a:blip r:embed="rId2" cstate="print"/>
          <a:srcRect l="8611" r="11250"/>
          <a:stretch>
            <a:fillRect/>
          </a:stretch>
        </p:blipFill>
        <p:spPr bwMode="auto">
          <a:xfrm>
            <a:off x="5156890" y="3425589"/>
            <a:ext cx="4296991" cy="3208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1" descr="I:\фото\Фото социум\ЗОЖ 2016\P1090035.JPG"/>
          <p:cNvPicPr>
            <a:picLocks noChangeAspect="1" noChangeArrowheads="1"/>
          </p:cNvPicPr>
          <p:nvPr/>
        </p:nvPicPr>
        <p:blipFill>
          <a:blip r:embed="rId3" cstate="print"/>
          <a:srcRect r="44444" b="12381"/>
          <a:stretch>
            <a:fillRect/>
          </a:stretch>
        </p:blipFill>
        <p:spPr bwMode="auto">
          <a:xfrm>
            <a:off x="222594" y="888984"/>
            <a:ext cx="4895315" cy="5297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 descr="Картинки по запросу картинка логопедические распевк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55942" y="273794"/>
            <a:ext cx="2017448" cy="3117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Picture 4" descr="Похожее изображение"/>
          <p:cNvPicPr>
            <a:picLocks noChangeAspect="1" noChangeArrowheads="1"/>
          </p:cNvPicPr>
          <p:nvPr/>
        </p:nvPicPr>
        <p:blipFill>
          <a:blip r:embed="rId5" cstate="print"/>
          <a:srcRect b="2235"/>
          <a:stretch>
            <a:fillRect/>
          </a:stretch>
        </p:blipFill>
        <p:spPr bwMode="auto">
          <a:xfrm>
            <a:off x="9897034" y="3451412"/>
            <a:ext cx="2084295" cy="3151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4433970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373</TotalTime>
  <Words>417</Words>
  <Application>Microsoft Office PowerPoint</Application>
  <PresentationFormat>Произвольный</PresentationFormat>
  <Paragraphs>70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Игровые методы и приемы  обучения детей дошкольного возраста  пению</vt:lpstr>
      <vt:lpstr>                                                       ЗАДАЧИ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Игровые методы и приемы  обучения детей дошкольного возраста  пению</dc:title>
  <dc:creator>Михаил</dc:creator>
  <cp:lastModifiedBy>RePack by SPecialiST</cp:lastModifiedBy>
  <cp:revision>34</cp:revision>
  <dcterms:created xsi:type="dcterms:W3CDTF">2017-10-08T08:47:23Z</dcterms:created>
  <dcterms:modified xsi:type="dcterms:W3CDTF">2019-07-09T06:35:23Z</dcterms:modified>
</cp:coreProperties>
</file>